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PT Sans Narrow"/>
      <p:regular r:id="rId34"/>
      <p:bold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AB1A613-E9A3-4A99-96A1-3DC7BC0733E1}">
  <a:tblStyle styleId="{5AB1A613-E9A3-4A99-96A1-3DC7BC0733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35" Type="http://schemas.openxmlformats.org/officeDocument/2006/relationships/font" Target="fonts/PTSansNarrow-bold.fntdata"/><Relationship Id="rId12" Type="http://schemas.openxmlformats.org/officeDocument/2006/relationships/slide" Target="slides/slide6.xml"/><Relationship Id="rId34" Type="http://schemas.openxmlformats.org/officeDocument/2006/relationships/font" Target="fonts/PTSansNarrow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.fntdata"/><Relationship Id="rId14" Type="http://schemas.openxmlformats.org/officeDocument/2006/relationships/slide" Target="slides/slide8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28cbf8ab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28cbf8ab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Summarize from causes of each area and conclusion the general suggestions guideline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Should not burn garbage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 of public transportation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217323dc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217323dc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//backup :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Social media application for alert / warning / notification when have burning or fire at somewhere.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//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Cool natural language querying for all that you want to know about air pollution around you. (similar 1st function)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9872108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29872108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will they use it for?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28c9c9396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28c9c9396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29872108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29872108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different between ontology and traditional database?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 - </a:t>
            </a:r>
            <a:r>
              <a:rPr lang="en" sz="1000">
                <a:highlight>
                  <a:srgbClr val="FFFFFF"/>
                </a:highlight>
              </a:rPr>
              <a:t>Attempt</a:t>
            </a:r>
            <a:r>
              <a:rPr lang="en"/>
              <a:t>, </a:t>
            </a:r>
            <a:r>
              <a:rPr lang="en"/>
              <a:t>Solution, Protection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ap:causeOf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297cf00a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297cf00a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28c9c9396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28c9c9396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Air Quality Index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given by </a:t>
            </a: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WHO </a:t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(according to US air pollution safety levels)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29f46ddf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29f46ddf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29872108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29872108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29f46ddff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29f46ddff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29872108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29872108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28cbf8ab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28cbf8ab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will they use it for?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217323dcb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217323dcb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 Who will be using your ontology?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28cbf8ab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28cbf8ab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sorts of relationships will they want to know about?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28cbf8ab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28cbf8ab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//backup:10</a:t>
            </a:r>
            <a:r>
              <a:rPr lang="en">
                <a:solidFill>
                  <a:srgbClr val="666666"/>
                </a:solidFill>
                <a:highlight>
                  <a:srgbClr val="D9D2E9"/>
                </a:highlight>
                <a:latin typeface="Open Sans"/>
                <a:ea typeface="Open Sans"/>
                <a:cs typeface="Open Sans"/>
                <a:sym typeface="Open Sans"/>
              </a:rPr>
              <a:t>Suggestion for preparing sensitive groups to visit a polluted area (change to question?)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28c9c9396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28c9c9396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2901375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2901375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28c9c93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28c9c93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 - traffic</a:t>
            </a:r>
            <a:br>
              <a:rPr lang="en"/>
            </a:br>
            <a:r>
              <a:rPr lang="en"/>
              <a:t>35% - burning outdoor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5% - factory and construction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28c9c939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28c9c939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d254dda75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d254dda75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28cbf8a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28cbf8a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29f46ddf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29f46ddf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1.jp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hyperlink" Target="http://dl.ifip.org/db/conf/ifip12/aiai2009/Oprea09.pdf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l.ifip.org/db/conf/ifip12/aiai2009/Oprea09.pdf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52225" y="1220675"/>
            <a:ext cx="65712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Ontology Design #1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Air Pollution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6750" y="281828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Presented by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Ms. Pattama Krataithong (120577)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Ms. Nuchjanee Intarat (120546)</a:t>
            </a:r>
            <a:br>
              <a:rPr lang="en" sz="1400"/>
            </a:br>
            <a:r>
              <a:rPr lang="en" sz="1400"/>
              <a:t>Ms. Gayatri T (119978)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Competency Questions (CQs)</a:t>
            </a:r>
            <a:endParaRPr/>
          </a:p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44" name="Google Shape;144;p22"/>
          <p:cNvGraphicFramePr/>
          <p:nvPr/>
        </p:nvGraphicFramePr>
        <p:xfrm>
          <a:off x="952500" y="135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{5AB1A613-E9A3-4A99-96A1-3DC7BC0733E1}</a:tableStyleId>
              </a:tblPr>
              <a:tblGrid>
                <a:gridCol w="1749125"/>
                <a:gridCol w="54898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Group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CQs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Protection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8.  What are the recommended solutions for cause of pollution in a particular area?</a:t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  When people should wear mask?</a:t>
                      </a:r>
                      <a:br>
                        <a:rPr lang="en"/>
                      </a:br>
                      <a:r>
                        <a:rPr lang="en"/>
                        <a:t>	</a:t>
                      </a:r>
                      <a:r>
                        <a:rPr lang="en" sz="1200"/>
                        <a:t>- Alert warning message when the air quality is bad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60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/>
                        <a:t>10. What should I do when visit a polluted area?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Monitor</a:t>
            </a:r>
            <a:r>
              <a:rPr lang="en"/>
              <a:t> air </a:t>
            </a:r>
            <a:r>
              <a:rPr lang="en"/>
              <a:t>pollution by location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updated about pollution levels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Alert / warning / notification</a:t>
            </a:r>
            <a:r>
              <a:rPr lang="en"/>
              <a:t> when air pollution greater than the standard 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 </a:t>
            </a:r>
            <a:r>
              <a:rPr b="1" lang="en"/>
              <a:t>suggestion</a:t>
            </a:r>
            <a:r>
              <a:rPr lang="en"/>
              <a:t> for people and sensitive groups to prevent health hazards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Social media application</a:t>
            </a:r>
            <a:r>
              <a:rPr lang="en"/>
              <a:t>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Citizen </a:t>
            </a:r>
            <a:r>
              <a:rPr lang="en" sz="1800"/>
              <a:t>: reporting</a:t>
            </a:r>
            <a:r>
              <a:rPr lang="en" sz="1800"/>
              <a:t> </a:t>
            </a:r>
            <a:r>
              <a:rPr lang="en" sz="1800"/>
              <a:t>when have burning or fire at somewhere (cause of air pollution)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Authorities :</a:t>
            </a:r>
            <a:r>
              <a:rPr lang="en" sz="1800"/>
              <a:t>  reporting an action when they address the problem</a:t>
            </a:r>
            <a:endParaRPr sz="1800"/>
          </a:p>
        </p:txBody>
      </p:sp>
      <p:sp>
        <p:nvSpPr>
          <p:cNvPr id="151" name="Google Shape;15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Air Pollution Ontology 1/2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11700" y="1192850"/>
            <a:ext cx="85206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Propose the useful air pollution ontology to </a:t>
            </a:r>
            <a:r>
              <a:rPr b="1" lang="en"/>
              <a:t>monitoring </a:t>
            </a:r>
            <a:r>
              <a:rPr lang="en"/>
              <a:t>and </a:t>
            </a:r>
            <a:r>
              <a:rPr b="1" lang="en"/>
              <a:t>control </a:t>
            </a:r>
            <a:r>
              <a:rPr lang="en"/>
              <a:t>air pollution in the urban </a:t>
            </a:r>
            <a:endParaRPr/>
          </a:p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1145475" y="2217297"/>
            <a:ext cx="2599500" cy="5613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Citizens/People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0" name="Google Shape;160;p24"/>
          <p:cNvSpPr/>
          <p:nvPr/>
        </p:nvSpPr>
        <p:spPr>
          <a:xfrm>
            <a:off x="5280200" y="2217301"/>
            <a:ext cx="2836500" cy="5613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Authorities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1145475" y="2893150"/>
            <a:ext cx="2599500" cy="5091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Monitor Air Quality</a:t>
            </a:r>
            <a:endParaRPr sz="1600"/>
          </a:p>
        </p:txBody>
      </p:sp>
      <p:sp>
        <p:nvSpPr>
          <p:cNvPr id="162" name="Google Shape;162;p24"/>
          <p:cNvSpPr/>
          <p:nvPr/>
        </p:nvSpPr>
        <p:spPr>
          <a:xfrm>
            <a:off x="1145475" y="3521625"/>
            <a:ext cx="2599500" cy="7074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Report the Cause of Air pollution</a:t>
            </a:r>
            <a:endParaRPr sz="1600"/>
          </a:p>
        </p:txBody>
      </p:sp>
      <p:sp>
        <p:nvSpPr>
          <p:cNvPr id="163" name="Google Shape;163;p24"/>
          <p:cNvSpPr/>
          <p:nvPr/>
        </p:nvSpPr>
        <p:spPr>
          <a:xfrm>
            <a:off x="5335225" y="2893150"/>
            <a:ext cx="2836500" cy="8076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Take an action to solve the problem</a:t>
            </a:r>
            <a:endParaRPr sz="1600"/>
          </a:p>
        </p:txBody>
      </p:sp>
      <p:sp>
        <p:nvSpPr>
          <p:cNvPr id="164" name="Google Shape;164;p24"/>
          <p:cNvSpPr/>
          <p:nvPr/>
        </p:nvSpPr>
        <p:spPr>
          <a:xfrm>
            <a:off x="5357341" y="3764525"/>
            <a:ext cx="2836500" cy="8076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Make a 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better planning and law enforcement</a:t>
            </a:r>
            <a:endParaRPr sz="1600"/>
          </a:p>
        </p:txBody>
      </p:sp>
      <p:sp>
        <p:nvSpPr>
          <p:cNvPr id="165" name="Google Shape;165;p24"/>
          <p:cNvSpPr/>
          <p:nvPr/>
        </p:nvSpPr>
        <p:spPr>
          <a:xfrm>
            <a:off x="1161207" y="4293450"/>
            <a:ext cx="2599500" cy="7074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Get the suggestions for prevent health hazards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Pollution Ontology 2/2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387900" y="130434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Leverage the data which generated in the city such as physical device, and human for monitoring air pollution and make it available to everyone.</a:t>
            </a:r>
            <a:endParaRPr/>
          </a:p>
        </p:txBody>
      </p:sp>
      <p:sp>
        <p:nvSpPr>
          <p:cNvPr id="172" name="Google Shape;17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73" name="Google Shape;173;p25"/>
          <p:cNvGrpSpPr/>
          <p:nvPr/>
        </p:nvGrpSpPr>
        <p:grpSpPr>
          <a:xfrm>
            <a:off x="242525" y="2498525"/>
            <a:ext cx="1960200" cy="1884725"/>
            <a:chOff x="497350" y="2498525"/>
            <a:chExt cx="1960200" cy="1884725"/>
          </a:xfrm>
        </p:grpSpPr>
        <p:pic>
          <p:nvPicPr>
            <p:cNvPr id="174" name="Google Shape;174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83126" y="3271850"/>
              <a:ext cx="789850" cy="1111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7350" y="2571750"/>
              <a:ext cx="685774" cy="964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7701" y="2498525"/>
              <a:ext cx="789850" cy="11114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7" name="Google Shape;1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433" y="2571761"/>
            <a:ext cx="3127406" cy="227409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/>
          <p:nvPr/>
        </p:nvSpPr>
        <p:spPr>
          <a:xfrm>
            <a:off x="2487425" y="3080675"/>
            <a:ext cx="789900" cy="686100"/>
          </a:xfrm>
          <a:prstGeom prst="plus">
            <a:avLst>
              <a:gd fmla="val 36040" name="adj"/>
            </a:avLst>
          </a:prstGeom>
          <a:solidFill>
            <a:srgbClr val="FF9900"/>
          </a:solidFill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0675" y="2827377"/>
            <a:ext cx="1451625" cy="145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/>
          <p:nvPr/>
        </p:nvSpPr>
        <p:spPr>
          <a:xfrm>
            <a:off x="6467700" y="3080675"/>
            <a:ext cx="789900" cy="686100"/>
          </a:xfrm>
          <a:prstGeom prst="plus">
            <a:avLst>
              <a:gd fmla="val 36040" name="adj"/>
            </a:avLst>
          </a:prstGeom>
          <a:solidFill>
            <a:srgbClr val="FF9900"/>
          </a:solidFill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/>
        </p:nvSpPr>
        <p:spPr>
          <a:xfrm>
            <a:off x="0" y="4400100"/>
            <a:ext cx="29091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/>
              <a:t>Air Quality Monitoring Station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4215425" y="4535175"/>
            <a:ext cx="165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Social Network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7149525" y="4307050"/>
            <a:ext cx="2330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Geographical Data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Pollution Ontology (Draf Version.)</a:t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025" y="1216350"/>
            <a:ext cx="7172801" cy="36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 txBox="1"/>
          <p:nvPr/>
        </p:nvSpPr>
        <p:spPr>
          <a:xfrm>
            <a:off x="3327964" y="4762243"/>
            <a:ext cx="59046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Source: </a:t>
            </a:r>
            <a:r>
              <a:rPr lang="en" sz="1100"/>
              <a:t>AIR_POLLUTION_Onto	(</a:t>
            </a:r>
            <a:r>
              <a:rPr lang="en" sz="1100" u="sng">
                <a:solidFill>
                  <a:schemeClr val="accent5"/>
                </a:solidFill>
                <a:hlinkClick r:id="rId4"/>
              </a:rPr>
              <a:t>http://dl.ifip.org/db/conf/ifip12/aiai2009/Oprea09.pdf</a:t>
            </a:r>
            <a:r>
              <a:rPr lang="en" sz="1100"/>
              <a:t>)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96" name="Google Shape;19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97" name="Google Shape;197;p27"/>
          <p:cNvGraphicFramePr/>
          <p:nvPr/>
        </p:nvGraphicFramePr>
        <p:xfrm>
          <a:off x="398650" y="1068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{5AB1A613-E9A3-4A99-96A1-3DC7BC0733E1}</a:tableStyleId>
              </a:tblPr>
              <a:tblGrid>
                <a:gridCol w="3952400"/>
                <a:gridCol w="43943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Static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Dynamic Data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Geographical Data</a:t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/>
                        <a:t>Air Quality Value </a:t>
                      </a:r>
                      <a:br>
                        <a:rPr lang="en" sz="1600"/>
                      </a:br>
                      <a:r>
                        <a:rPr lang="en" sz="1600"/>
                        <a:t>- </a:t>
                      </a:r>
                      <a:r>
                        <a:rPr lang="en"/>
                        <a:t>CO2, CO, NO2 , PM10, PM2.5 and SO2</a:t>
                      </a:r>
                      <a:endParaRPr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Air Quality Monitoring Station</a:t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Social Network: </a:t>
                      </a:r>
                      <a:br>
                        <a:rPr lang="en" sz="1600"/>
                      </a:br>
                      <a:r>
                        <a:rPr lang="en" sz="1600"/>
                        <a:t>- report </a:t>
                      </a:r>
                      <a:r>
                        <a:rPr b="1" lang="en" sz="1600"/>
                        <a:t>cause of air pollution </a:t>
                      </a:r>
                      <a:endParaRPr b="1" sz="1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 </a:t>
                      </a:r>
                      <a:r>
                        <a:rPr lang="en" sz="1600"/>
                        <a:t> such as </a:t>
                      </a:r>
                      <a:r>
                        <a:rPr lang="en" sz="1600">
                          <a:solidFill>
                            <a:srgbClr val="980000"/>
                          </a:solidFill>
                        </a:rPr>
                        <a:t>burning farm</a:t>
                      </a:r>
                      <a:r>
                        <a:rPr lang="en" sz="1600"/>
                        <a:t> at </a:t>
                      </a:r>
                      <a:r>
                        <a:rPr i="1" lang="en" sz="1600"/>
                        <a:t>somewhere</a:t>
                      </a:r>
                      <a:endParaRPr i="1" sz="1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- report </a:t>
                      </a:r>
                      <a:r>
                        <a:rPr b="1" lang="en" sz="1600"/>
                        <a:t>activities from authorities</a:t>
                      </a:r>
                      <a:r>
                        <a:rPr lang="en" sz="1600"/>
                        <a:t> </a:t>
                      </a:r>
                      <a:br>
                        <a:rPr lang="en" sz="1600"/>
                      </a:br>
                      <a:r>
                        <a:rPr lang="en" sz="1600"/>
                        <a:t>   such as </a:t>
                      </a:r>
                      <a:r>
                        <a:rPr lang="en" sz="1600">
                          <a:solidFill>
                            <a:srgbClr val="980000"/>
                          </a:solidFill>
                        </a:rPr>
                        <a:t>extinguish a fire</a:t>
                      </a:r>
                      <a:r>
                        <a:rPr lang="en" sz="1600"/>
                        <a:t> at </a:t>
                      </a:r>
                      <a:r>
                        <a:rPr i="1" lang="en" sz="1600"/>
                        <a:t>somewhere </a:t>
                      </a:r>
                      <a:r>
                        <a:rPr lang="en" sz="1600"/>
                        <a:t>by</a:t>
                      </a:r>
                      <a:r>
                        <a:rPr i="1" lang="en" sz="1600"/>
                        <a:t> organization/someone</a:t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User information </a:t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/>
                        <a:t>Suggestions how to prepare myself when face air pollution</a:t>
                      </a:r>
                      <a:endParaRPr sz="1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521625" y="1208500"/>
            <a:ext cx="1892400" cy="29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0" y="4711825"/>
            <a:ext cx="61851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https://en.wikipedia.org/wiki/Air_quality_index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53" y="970013"/>
            <a:ext cx="8945997" cy="368796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2087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Air Quality Index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AIR_POLLUTION_Onto	(</a:t>
            </a: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http://dl.ifip.org/db/conf/ifip12/aiai2009/Oprea09.pdf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Margan, B., Hakimpour, F., &amp; Saber, M. (2018). Linked data geo-statistical analysis of air pollution in urban areas. </a:t>
            </a:r>
            <a:r>
              <a:rPr i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2018 4th International Conference on Web Research (ICWR)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doi:10.1109/icwr.2018.8387242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https://en.wikipedia.org/wiki/Air_quality_index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1700" y="17613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</a:t>
            </a:r>
            <a:endParaRPr sz="4800"/>
          </a:p>
        </p:txBody>
      </p:sp>
      <p:sp>
        <p:nvSpPr>
          <p:cNvPr id="219" name="Google Shape;21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25" name="Google Shape;225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To begin, you will want to specify your ontology's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domain precisely. For example,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– Who will be using your ontology? </a:t>
            </a:r>
            <a:r>
              <a:rPr b="1" lang="en" sz="1200"/>
              <a:t>done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– What will they use it for? </a:t>
            </a:r>
            <a:r>
              <a:rPr b="1" lang="en" sz="1200"/>
              <a:t>done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– What sorts of relationships will they want to know about? </a:t>
            </a:r>
            <a:r>
              <a:rPr b="1" lang="en" sz="1200"/>
              <a:t>CQ Done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– Be creative and specific. </a:t>
            </a:r>
            <a:r>
              <a:rPr b="1" lang="en" sz="1200"/>
              <a:t>Creative? How? </a:t>
            </a:r>
            <a:r>
              <a:rPr b="1" lang="en" sz="1200">
                <a:solidFill>
                  <a:srgbClr val="4A86E8"/>
                </a:solidFill>
              </a:rPr>
              <a:t>The topic we choose is already creative and specific :) sure</a:t>
            </a:r>
            <a:endParaRPr b="1" sz="12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• Prepare a set of at least 10 competency questions </a:t>
            </a:r>
            <a:r>
              <a:rPr b="1" lang="en" sz="1200"/>
              <a:t>Done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that your ontology should be able to answer.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• These questions should provide a picture of the </a:t>
            </a:r>
            <a:r>
              <a:rPr b="1" lang="en" sz="1200"/>
              <a:t>Done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breadth of your ontologaey's scope.</a:t>
            </a:r>
            <a:endParaRPr sz="1200"/>
          </a:p>
        </p:txBody>
      </p:sp>
      <p:sp>
        <p:nvSpPr>
          <p:cNvPr id="226" name="Google Shape;22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Pollution in The Cities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Competency Questions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Pollution Ontology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Quality Index</a:t>
            </a:r>
            <a:endParaRPr/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 1/2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become aware of air pollution levels in real 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Sensitive groups can take precautions to prevent health hazards.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Public authorities can use the information for better planning and law enforcement.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People in the city try to solve air pollution together.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Application for monitor and report the situation of air quality in the city =&gt; public authority use data for protection and planning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4" name="Google Shape;2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0" y="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Groups</a:t>
            </a:r>
            <a:endParaRPr/>
          </a:p>
        </p:txBody>
      </p:sp>
      <p:sp>
        <p:nvSpPr>
          <p:cNvPr id="240" name="Google Shape;240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Citizens/People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Public Authorities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Law making bodies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Competency Question</a:t>
            </a:r>
            <a:endParaRPr/>
          </a:p>
        </p:txBody>
      </p:sp>
      <p:sp>
        <p:nvSpPr>
          <p:cNvPr id="247" name="Google Shape;247;p34"/>
          <p:cNvSpPr txBox="1"/>
          <p:nvPr>
            <p:ph idx="1" type="body"/>
          </p:nvPr>
        </p:nvSpPr>
        <p:spPr>
          <a:xfrm>
            <a:off x="311700" y="14313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was the air pollution at AIT last week?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many sensors in Pathumthani?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Where is the closest sensor to me?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top five causes of air pollution at Khlong Luang,Pathumthani?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top five areas in Pathumthani which have high risk of air pollution?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are the areas in Pathumthani that have achieved more than 50 pm 2.5 decrease and the solutions they have used.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Is the air quality better than last month in AIT?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Competency Question</a:t>
            </a:r>
            <a:endParaRPr/>
          </a:p>
        </p:txBody>
      </p:sp>
      <p:sp>
        <p:nvSpPr>
          <p:cNvPr id="254" name="Google Shape;254;p35"/>
          <p:cNvSpPr txBox="1"/>
          <p:nvPr>
            <p:ph idx="1" type="body"/>
          </p:nvPr>
        </p:nvSpPr>
        <p:spPr>
          <a:xfrm>
            <a:off x="387900" y="1489825"/>
            <a:ext cx="8444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8.   What are the recommended solutions for cause of pollution in a particular area?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9.   When people should wear mask?</a:t>
            </a:r>
            <a:br>
              <a:rPr lang="en">
                <a:solidFill>
                  <a:srgbClr val="666666"/>
                </a:solidFill>
              </a:rPr>
            </a:br>
            <a:r>
              <a:rPr lang="en">
                <a:solidFill>
                  <a:srgbClr val="666666"/>
                </a:solidFill>
              </a:rPr>
              <a:t>	- </a:t>
            </a:r>
            <a:r>
              <a:rPr lang="en" sz="1800">
                <a:solidFill>
                  <a:srgbClr val="666666"/>
                </a:solidFill>
              </a:rPr>
              <a:t>Alert warning message when the air quality is bad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666666"/>
                </a:solidFill>
              </a:rPr>
              <a:t>10. What should I do when visit a polluted area?</a:t>
            </a:r>
            <a:br>
              <a:rPr lang="en">
                <a:solidFill>
                  <a:srgbClr val="666666"/>
                </a:solidFill>
              </a:rPr>
            </a:br>
            <a:endParaRPr>
              <a:solidFill>
                <a:srgbClr val="666666"/>
              </a:solidFill>
            </a:endParaRPr>
          </a:p>
        </p:txBody>
      </p:sp>
      <p:sp>
        <p:nvSpPr>
          <p:cNvPr id="255" name="Google Shape;25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9755" r="0" t="497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2585900" y="551600"/>
            <a:ext cx="47997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Air Pollution in Cities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why do we have to care about it?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2655750" y="4819745"/>
            <a:ext cx="62031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https://news.mthai.com/app/uploads/2019/01/S__226353168-780x405.jpg.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533950" y="1558813"/>
            <a:ext cx="3511500" cy="18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urrent situation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108100" y="4466875"/>
            <a:ext cx="1911900" cy="3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Updated: 12, Mar 2019</a:t>
            </a:r>
            <a:endParaRPr sz="1200"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7900" y="13"/>
            <a:ext cx="4159100" cy="49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-111125" y="4769875"/>
            <a:ext cx="9255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Roboto"/>
                <a:ea typeface="Roboto"/>
                <a:cs typeface="Roboto"/>
                <a:sym typeface="Roboto"/>
              </a:rPr>
              <a:t>https://www.bangkokpost.com/learning/easy/1643832/chiang-mai-air-pollution-worst-in-the-world?fbclid=IwAR22ERqwdFohFeoFBC1eBRfAeqscxhBIA9oVzxKh4UhQd4iZfeFModHd1pE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05375" y="8667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Causes of Air Pollution </a:t>
            </a:r>
            <a:endParaRPr/>
          </a:p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509675" y="776557"/>
            <a:ext cx="3484850" cy="2321375"/>
            <a:chOff x="509675" y="742757"/>
            <a:chExt cx="3484850" cy="2321375"/>
          </a:xfrm>
        </p:grpSpPr>
        <p:pic>
          <p:nvPicPr>
            <p:cNvPr id="100" name="Google Shape;100;p17"/>
            <p:cNvPicPr preferRelativeResize="0"/>
            <p:nvPr/>
          </p:nvPicPr>
          <p:blipFill rotWithShape="1">
            <a:blip r:embed="rId3">
              <a:alphaModFix/>
            </a:blip>
            <a:srcRect b="-7109" l="0" r="0" t="7109"/>
            <a:stretch/>
          </p:blipFill>
          <p:spPr>
            <a:xfrm>
              <a:off x="509675" y="742757"/>
              <a:ext cx="3484850" cy="2321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7"/>
            <p:cNvSpPr txBox="1"/>
            <p:nvPr/>
          </p:nvSpPr>
          <p:spPr>
            <a:xfrm>
              <a:off x="1842825" y="1250250"/>
              <a:ext cx="1581600" cy="8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4800">
                  <a:solidFill>
                    <a:srgbClr val="FF0000"/>
                  </a:solidFill>
                </a:rPr>
                <a:t>60</a:t>
              </a:r>
              <a:r>
                <a:rPr lang="en" sz="4800">
                  <a:solidFill>
                    <a:srgbClr val="FF0000"/>
                  </a:solidFill>
                </a:rPr>
                <a:t>%</a:t>
              </a:r>
              <a:endParaRPr sz="4800">
                <a:solidFill>
                  <a:srgbClr val="FF0000"/>
                </a:solidFill>
              </a:endParaRPr>
            </a:p>
          </p:txBody>
        </p:sp>
      </p:grpSp>
      <p:grpSp>
        <p:nvGrpSpPr>
          <p:cNvPr id="102" name="Google Shape;102;p17"/>
          <p:cNvGrpSpPr/>
          <p:nvPr/>
        </p:nvGrpSpPr>
        <p:grpSpPr>
          <a:xfrm>
            <a:off x="456815" y="2968825"/>
            <a:ext cx="3590551" cy="2016225"/>
            <a:chOff x="456815" y="2968825"/>
            <a:chExt cx="3590551" cy="2016225"/>
          </a:xfrm>
        </p:grpSpPr>
        <p:pic>
          <p:nvPicPr>
            <p:cNvPr id="103" name="Google Shape;103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6815" y="2968825"/>
              <a:ext cx="3590551" cy="201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7"/>
            <p:cNvSpPr txBox="1"/>
            <p:nvPr/>
          </p:nvSpPr>
          <p:spPr>
            <a:xfrm>
              <a:off x="1740225" y="3362763"/>
              <a:ext cx="1581600" cy="8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solidFill>
                    <a:srgbClr val="FF0000"/>
                  </a:solidFill>
                </a:rPr>
                <a:t>35</a:t>
              </a:r>
              <a:r>
                <a:rPr lang="en" sz="4800">
                  <a:solidFill>
                    <a:srgbClr val="FF0000"/>
                  </a:solidFill>
                </a:rPr>
                <a:t>%</a:t>
              </a:r>
              <a:endParaRPr sz="4800">
                <a:solidFill>
                  <a:srgbClr val="FF0000"/>
                </a:solidFill>
              </a:endParaRPr>
            </a:p>
          </p:txBody>
        </p:sp>
      </p:grpSp>
      <p:grpSp>
        <p:nvGrpSpPr>
          <p:cNvPr id="105" name="Google Shape;105;p17"/>
          <p:cNvGrpSpPr/>
          <p:nvPr/>
        </p:nvGrpSpPr>
        <p:grpSpPr>
          <a:xfrm>
            <a:off x="4890925" y="732045"/>
            <a:ext cx="3714426" cy="4297800"/>
            <a:chOff x="4891105" y="687800"/>
            <a:chExt cx="3708862" cy="4297800"/>
          </a:xfrm>
        </p:grpSpPr>
        <p:pic>
          <p:nvPicPr>
            <p:cNvPr id="106" name="Google Shape;106;p17"/>
            <p:cNvPicPr preferRelativeResize="0"/>
            <p:nvPr/>
          </p:nvPicPr>
          <p:blipFill rotWithShape="1">
            <a:blip r:embed="rId5">
              <a:alphaModFix/>
            </a:blip>
            <a:srcRect b="0" l="5642" r="0" t="0"/>
            <a:stretch/>
          </p:blipFill>
          <p:spPr>
            <a:xfrm>
              <a:off x="4891105" y="687800"/>
              <a:ext cx="3708862" cy="2169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7"/>
            <p:cNvPicPr preferRelativeResize="0"/>
            <p:nvPr/>
          </p:nvPicPr>
          <p:blipFill rotWithShape="1">
            <a:blip r:embed="rId6">
              <a:alphaModFix/>
            </a:blip>
            <a:srcRect b="0" l="0" r="0" t="-4493"/>
            <a:stretch/>
          </p:blipFill>
          <p:spPr>
            <a:xfrm>
              <a:off x="4891112" y="2815850"/>
              <a:ext cx="3646961" cy="2169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" name="Google Shape;108;p17"/>
            <p:cNvSpPr txBox="1"/>
            <p:nvPr/>
          </p:nvSpPr>
          <p:spPr>
            <a:xfrm>
              <a:off x="6265675" y="2290450"/>
              <a:ext cx="1581600" cy="85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solidFill>
                    <a:srgbClr val="FF0000"/>
                  </a:solidFill>
                </a:rPr>
                <a:t>5</a:t>
              </a:r>
              <a:r>
                <a:rPr lang="en" sz="4800">
                  <a:solidFill>
                    <a:srgbClr val="FF0000"/>
                  </a:solidFill>
                </a:rPr>
                <a:t>%</a:t>
              </a:r>
              <a:endParaRPr sz="4800">
                <a:solidFill>
                  <a:srgbClr val="FF0000"/>
                </a:solidFill>
              </a:endParaRPr>
            </a:p>
          </p:txBody>
        </p:sp>
      </p:grpSp>
      <p:sp>
        <p:nvSpPr>
          <p:cNvPr id="109" name="Google Shape;109;p17"/>
          <p:cNvSpPr txBox="1"/>
          <p:nvPr/>
        </p:nvSpPr>
        <p:spPr>
          <a:xfrm>
            <a:off x="281075" y="4862100"/>
            <a:ext cx="5307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https://news.mthai.com/general-news/700924.html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ow can we solve this problem? 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Awareness </a:t>
            </a:r>
            <a:r>
              <a:rPr lang="en"/>
              <a:t>among citizens and their </a:t>
            </a:r>
            <a:r>
              <a:rPr b="1" lang="en"/>
              <a:t>Participation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car usage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public transport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Avoid burning garbage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 fire in the city: farm, forest fire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Government </a:t>
            </a:r>
            <a:r>
              <a:rPr lang="en"/>
              <a:t>needs </a:t>
            </a:r>
            <a:r>
              <a:rPr b="1" lang="en"/>
              <a:t>Information Support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Instantly 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 new policy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3825" y="2488775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en"/>
              <a:t>How can our application contribute to the solution?</a:t>
            </a:r>
            <a:endParaRPr b="1" i="1"/>
          </a:p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4037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Competency Questions (CQs)</a:t>
            </a:r>
            <a:endParaRPr/>
          </a:p>
        </p:txBody>
      </p:sp>
      <p:graphicFrame>
        <p:nvGraphicFramePr>
          <p:cNvPr id="129" name="Google Shape;129;p20"/>
          <p:cNvGraphicFramePr/>
          <p:nvPr/>
        </p:nvGraphicFramePr>
        <p:xfrm>
          <a:off x="952500" y="121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{5AB1A613-E9A3-4A99-96A1-3DC7BC0733E1}</a:tableStyleId>
              </a:tblPr>
              <a:tblGrid>
                <a:gridCol w="1749125"/>
                <a:gridCol w="5489875"/>
              </a:tblGrid>
              <a:tr h="3344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Group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CQs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</a:tr>
              <a:tr h="1170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Air Quality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 How was the air pollution at AIT last week?</a:t>
                      </a:r>
                      <a:endParaRPr/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PM2.5</a:t>
                      </a:r>
                      <a:endParaRPr sz="1200"/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PM10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60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/>
                        <a:t>2. Is the air quality better than last month in AIT?</a:t>
                      </a:r>
                      <a:br>
                        <a:rPr lang="en"/>
                      </a:br>
                      <a:r>
                        <a:rPr lang="en"/>
                        <a:t>3. What are the top five areas in Pathumthani which have high risk of air pollution?</a:t>
                      </a:r>
                      <a:endParaRPr/>
                    </a:p>
                  </a:txBody>
                  <a:tcPr marT="91425" marB="91425" marR="91425" marL="91425" anchor="b"/>
                </a:tc>
              </a:tr>
              <a:tr h="748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Monitoring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4.</a:t>
                      </a:r>
                      <a:r>
                        <a:rPr lang="en"/>
                        <a:t> How many are there sensors in Pathumthani?</a:t>
                      </a:r>
                      <a:br>
                        <a:rPr lang="en"/>
                      </a:br>
                      <a:r>
                        <a:rPr lang="en"/>
                        <a:t>5. Where is the closest sensor near me? </a:t>
                      </a:r>
                      <a:endParaRPr/>
                    </a:p>
                  </a:txBody>
                  <a:tcPr marT="91425" marB="91425" marR="91425" marL="91425" anchor="b"/>
                </a:tc>
              </a:tr>
            </a:tbl>
          </a:graphicData>
        </a:graphic>
      </p:graphicFrame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037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Competency Questions (CQs)</a:t>
            </a:r>
            <a:endParaRPr/>
          </a:p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37" name="Google Shape;137;p21"/>
          <p:cNvGraphicFramePr/>
          <p:nvPr/>
        </p:nvGraphicFramePr>
        <p:xfrm>
          <a:off x="952500" y="121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{5AB1A613-E9A3-4A99-96A1-3DC7BC0733E1}</a:tableStyleId>
              </a:tblPr>
              <a:tblGrid>
                <a:gridCol w="1749125"/>
                <a:gridCol w="5489875"/>
              </a:tblGrid>
              <a:tr h="3344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Group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CQs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A4C2F4"/>
                    </a:solidFill>
                  </a:tcPr>
                </a:tc>
              </a:tr>
              <a:tr h="748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Cause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/>
                        <a:t>6</a:t>
                      </a:r>
                      <a:r>
                        <a:rPr lang="en"/>
                        <a:t>. What top five causes of air pollution at Khlong Luang, Pathumthani?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48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Solution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/>
                        <a:t>7</a:t>
                      </a:r>
                      <a:r>
                        <a:rPr lang="en"/>
                        <a:t>. What are the areas in Pathumthani that have achieved more than 50 of pm 2.5 decrease and the solutions they have used?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